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61" r:id="rId4"/>
    <p:sldId id="258" r:id="rId5"/>
    <p:sldId id="262" r:id="rId6"/>
    <p:sldId id="264" r:id="rId7"/>
    <p:sldId id="265" r:id="rId8"/>
    <p:sldId id="266" r:id="rId9"/>
    <p:sldId id="267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60" d="100"/>
          <a:sy n="160" d="100"/>
        </p:scale>
        <p:origin x="2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2c3191a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2c3191a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2c3191a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2c3191a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288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2c3191a6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2c3191a6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2c3191a6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2c3191a6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0986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2c3191a6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2c3191a6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365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2c3191a6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2c3191a6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240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2c3191a6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2c3191a6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9576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2c3191a6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2c3191a6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9477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lm-vs-human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580550" y="3909298"/>
            <a:ext cx="7982877" cy="54092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Times New Roman"/>
              </a:rPr>
              <a:t>Humans as AI, AI as Humans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/>
          <p:nvPr/>
        </p:nvSpPr>
        <p:spPr>
          <a:xfrm>
            <a:off x="130625" y="263638"/>
            <a:ext cx="261000" cy="4490700"/>
          </a:xfrm>
          <a:prstGeom prst="upArrow">
            <a:avLst>
              <a:gd name="adj1" fmla="val 50000"/>
              <a:gd name="adj2" fmla="val 50000"/>
            </a:avLst>
          </a:prstGeom>
          <a:gradFill flip="none" rotWithShape="1">
            <a:gsLst>
              <a:gs pos="0">
                <a:srgbClr val="FFFF00"/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rgbClr val="7030A0"/>
              </a:gs>
            </a:gsLst>
            <a:lin ang="16200000" scaled="1"/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" name="Google Shape;62;p14"/>
          <p:cNvSpPr txBox="1"/>
          <p:nvPr/>
        </p:nvSpPr>
        <p:spPr>
          <a:xfrm>
            <a:off x="478800" y="265138"/>
            <a:ext cx="112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Complex</a:t>
            </a:r>
            <a:endParaRPr sz="1800" dirty="0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295875" y="4167063"/>
            <a:ext cx="162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Fundamental,</a:t>
            </a:r>
            <a:b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</a:t>
            </a:r>
            <a:endParaRPr sz="1800" dirty="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64" name="Google Shape;64;p14"/>
          <p:cNvCxnSpPr/>
          <p:nvPr/>
        </p:nvCxnSpPr>
        <p:spPr>
          <a:xfrm>
            <a:off x="1923375" y="2611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4"/>
          <p:cNvCxnSpPr/>
          <p:nvPr/>
        </p:nvCxnSpPr>
        <p:spPr>
          <a:xfrm>
            <a:off x="1923375" y="735525"/>
            <a:ext cx="6884100" cy="17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" name="Google Shape;66;p14"/>
          <p:cNvCxnSpPr/>
          <p:nvPr/>
        </p:nvCxnSpPr>
        <p:spPr>
          <a:xfrm>
            <a:off x="1853850" y="48217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14"/>
          <p:cNvCxnSpPr/>
          <p:nvPr/>
        </p:nvCxnSpPr>
        <p:spPr>
          <a:xfrm flipH="1">
            <a:off x="5278500" y="269800"/>
            <a:ext cx="34800" cy="4542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68;p14"/>
          <p:cNvSpPr txBox="1"/>
          <p:nvPr/>
        </p:nvSpPr>
        <p:spPr>
          <a:xfrm>
            <a:off x="2471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6122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4150" y="3293269"/>
            <a:ext cx="1743851" cy="133050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3315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3199" y="946636"/>
            <a:ext cx="1743849" cy="877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32475" y="1278430"/>
            <a:ext cx="1950350" cy="10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/>
          <p:nvPr/>
        </p:nvSpPr>
        <p:spPr>
          <a:xfrm>
            <a:off x="6966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88725" y="3375949"/>
            <a:ext cx="895376" cy="126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74125" y="3533875"/>
            <a:ext cx="1446858" cy="8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/>
          <p:nvPr/>
        </p:nvCxnSpPr>
        <p:spPr>
          <a:xfrm>
            <a:off x="1923375" y="2611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4"/>
          <p:cNvCxnSpPr/>
          <p:nvPr/>
        </p:nvCxnSpPr>
        <p:spPr>
          <a:xfrm>
            <a:off x="1923375" y="735525"/>
            <a:ext cx="6884100" cy="17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" name="Google Shape;66;p14"/>
          <p:cNvCxnSpPr/>
          <p:nvPr/>
        </p:nvCxnSpPr>
        <p:spPr>
          <a:xfrm>
            <a:off x="1853850" y="48217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14"/>
          <p:cNvCxnSpPr/>
          <p:nvPr/>
        </p:nvCxnSpPr>
        <p:spPr>
          <a:xfrm flipH="1">
            <a:off x="5278500" y="269800"/>
            <a:ext cx="34800" cy="4542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68;p14"/>
          <p:cNvSpPr txBox="1"/>
          <p:nvPr/>
        </p:nvSpPr>
        <p:spPr>
          <a:xfrm>
            <a:off x="2471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6122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4150" y="3293269"/>
            <a:ext cx="1743851" cy="133050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3315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3199" y="946636"/>
            <a:ext cx="1743849" cy="877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32475" y="1278430"/>
            <a:ext cx="1950350" cy="10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/>
          <p:nvPr/>
        </p:nvSpPr>
        <p:spPr>
          <a:xfrm>
            <a:off x="6966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88725" y="3375949"/>
            <a:ext cx="895376" cy="126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74125" y="3533875"/>
            <a:ext cx="1446858" cy="84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638755C-F2DD-E6C0-BF7C-B5099FF036C2}"/>
              </a:ext>
            </a:extLst>
          </p:cNvPr>
          <p:cNvSpPr/>
          <p:nvPr/>
        </p:nvSpPr>
        <p:spPr>
          <a:xfrm>
            <a:off x="2233512" y="3206321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Google Shape;72;p14"/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0A3F14-D0B9-11BD-7A18-6803BCB8B27E}"/>
              </a:ext>
            </a:extLst>
          </p:cNvPr>
          <p:cNvSpPr/>
          <p:nvPr/>
        </p:nvSpPr>
        <p:spPr>
          <a:xfrm>
            <a:off x="5907006" y="948436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72;p14">
            <a:extLst>
              <a:ext uri="{FF2B5EF4-FFF2-40B4-BE49-F238E27FC236}">
                <a16:creationId xmlns:a16="http://schemas.microsoft.com/office/drawing/2014/main" id="{14FE0D0E-0FB8-E48C-EC1C-BA1525DFF628}"/>
              </a:ext>
            </a:extLst>
          </p:cNvPr>
          <p:cNvSpPr txBox="1"/>
          <p:nvPr/>
        </p:nvSpPr>
        <p:spPr>
          <a:xfrm>
            <a:off x="6560511" y="903115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6" name="Google Shape;61;p14">
            <a:extLst>
              <a:ext uri="{FF2B5EF4-FFF2-40B4-BE49-F238E27FC236}">
                <a16:creationId xmlns:a16="http://schemas.microsoft.com/office/drawing/2014/main" id="{1744D43F-26B5-E2FE-2968-303A370D2993}"/>
              </a:ext>
            </a:extLst>
          </p:cNvPr>
          <p:cNvSpPr/>
          <p:nvPr/>
        </p:nvSpPr>
        <p:spPr>
          <a:xfrm>
            <a:off x="130625" y="263638"/>
            <a:ext cx="261000" cy="4490700"/>
          </a:xfrm>
          <a:prstGeom prst="upArrow">
            <a:avLst>
              <a:gd name="adj1" fmla="val 50000"/>
              <a:gd name="adj2" fmla="val 50000"/>
            </a:avLst>
          </a:prstGeom>
          <a:gradFill flip="none" rotWithShape="1">
            <a:gsLst>
              <a:gs pos="0">
                <a:srgbClr val="FFFF00"/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rgbClr val="7030A0"/>
              </a:gs>
            </a:gsLst>
            <a:lin ang="16200000" scaled="1"/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62;p14">
            <a:extLst>
              <a:ext uri="{FF2B5EF4-FFF2-40B4-BE49-F238E27FC236}">
                <a16:creationId xmlns:a16="http://schemas.microsoft.com/office/drawing/2014/main" id="{8A234F4F-CEE7-AECA-1951-EA37104F80AB}"/>
              </a:ext>
            </a:extLst>
          </p:cNvPr>
          <p:cNvSpPr txBox="1"/>
          <p:nvPr/>
        </p:nvSpPr>
        <p:spPr>
          <a:xfrm>
            <a:off x="478800" y="265138"/>
            <a:ext cx="112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Complex</a:t>
            </a:r>
            <a:endParaRPr sz="1800" dirty="0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Google Shape;63;p14">
            <a:extLst>
              <a:ext uri="{FF2B5EF4-FFF2-40B4-BE49-F238E27FC236}">
                <a16:creationId xmlns:a16="http://schemas.microsoft.com/office/drawing/2014/main" id="{14BA50C3-3FD4-A33B-4052-8F894B57FF89}"/>
              </a:ext>
            </a:extLst>
          </p:cNvPr>
          <p:cNvSpPr txBox="1"/>
          <p:nvPr/>
        </p:nvSpPr>
        <p:spPr>
          <a:xfrm>
            <a:off x="295875" y="4167063"/>
            <a:ext cx="162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Fundamental,</a:t>
            </a:r>
            <a:b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</a:t>
            </a:r>
            <a:endParaRPr sz="1800" dirty="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79114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5"/>
          <p:cNvCxnSpPr/>
          <p:nvPr/>
        </p:nvCxnSpPr>
        <p:spPr>
          <a:xfrm>
            <a:off x="1923375" y="2611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5"/>
          <p:cNvCxnSpPr/>
          <p:nvPr/>
        </p:nvCxnSpPr>
        <p:spPr>
          <a:xfrm>
            <a:off x="1923375" y="735525"/>
            <a:ext cx="6884100" cy="17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5"/>
          <p:cNvCxnSpPr/>
          <p:nvPr/>
        </p:nvCxnSpPr>
        <p:spPr>
          <a:xfrm>
            <a:off x="1853850" y="48217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5"/>
          <p:cNvCxnSpPr/>
          <p:nvPr/>
        </p:nvCxnSpPr>
        <p:spPr>
          <a:xfrm flipH="1">
            <a:off x="5278500" y="269800"/>
            <a:ext cx="34800" cy="4542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5"/>
          <p:cNvSpPr txBox="1"/>
          <p:nvPr/>
        </p:nvSpPr>
        <p:spPr>
          <a:xfrm>
            <a:off x="2471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6122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4150" y="3293269"/>
            <a:ext cx="1743851" cy="133050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3315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6966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1;p14">
            <a:extLst>
              <a:ext uri="{FF2B5EF4-FFF2-40B4-BE49-F238E27FC236}">
                <a16:creationId xmlns:a16="http://schemas.microsoft.com/office/drawing/2014/main" id="{04B58B44-D26D-3507-5EE0-F867ED31ECB8}"/>
              </a:ext>
            </a:extLst>
          </p:cNvPr>
          <p:cNvSpPr/>
          <p:nvPr/>
        </p:nvSpPr>
        <p:spPr>
          <a:xfrm>
            <a:off x="130625" y="263638"/>
            <a:ext cx="261000" cy="4490700"/>
          </a:xfrm>
          <a:prstGeom prst="upArrow">
            <a:avLst>
              <a:gd name="adj1" fmla="val 50000"/>
              <a:gd name="adj2" fmla="val 50000"/>
            </a:avLst>
          </a:prstGeom>
          <a:gradFill flip="none" rotWithShape="1">
            <a:gsLst>
              <a:gs pos="0">
                <a:srgbClr val="FFFF00"/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rgbClr val="7030A0"/>
              </a:gs>
            </a:gsLst>
            <a:lin ang="16200000" scaled="1"/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62;p14">
            <a:extLst>
              <a:ext uri="{FF2B5EF4-FFF2-40B4-BE49-F238E27FC236}">
                <a16:creationId xmlns:a16="http://schemas.microsoft.com/office/drawing/2014/main" id="{47A5DAB6-DA70-DE62-3529-906FF168027C}"/>
              </a:ext>
            </a:extLst>
          </p:cNvPr>
          <p:cNvSpPr txBox="1"/>
          <p:nvPr/>
        </p:nvSpPr>
        <p:spPr>
          <a:xfrm>
            <a:off x="478800" y="265138"/>
            <a:ext cx="112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Complex</a:t>
            </a:r>
            <a:endParaRPr sz="1800" dirty="0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Google Shape;63;p14">
            <a:extLst>
              <a:ext uri="{FF2B5EF4-FFF2-40B4-BE49-F238E27FC236}">
                <a16:creationId xmlns:a16="http://schemas.microsoft.com/office/drawing/2014/main" id="{711B79F3-E903-E156-6D04-00651339A8D8}"/>
              </a:ext>
            </a:extLst>
          </p:cNvPr>
          <p:cNvSpPr txBox="1"/>
          <p:nvPr/>
        </p:nvSpPr>
        <p:spPr>
          <a:xfrm>
            <a:off x="295875" y="4167063"/>
            <a:ext cx="162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Fundamental,</a:t>
            </a:r>
            <a:b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</a:t>
            </a:r>
            <a:endParaRPr sz="1800" dirty="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4E1DC2D-BEBC-9711-A927-874466ECF485}"/>
              </a:ext>
            </a:extLst>
          </p:cNvPr>
          <p:cNvSpPr/>
          <p:nvPr/>
        </p:nvSpPr>
        <p:spPr>
          <a:xfrm>
            <a:off x="1599218" y="788349"/>
            <a:ext cx="3677100" cy="1742410"/>
          </a:xfrm>
          <a:prstGeom prst="roundRect">
            <a:avLst/>
          </a:prstGeom>
          <a:solidFill>
            <a:srgbClr val="7030A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3199" y="946636"/>
            <a:ext cx="1743849" cy="877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32475" y="1278430"/>
            <a:ext cx="1950350" cy="10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09AD573-5F03-AEBD-6976-C6EA310F7DF6}"/>
              </a:ext>
            </a:extLst>
          </p:cNvPr>
          <p:cNvSpPr/>
          <p:nvPr/>
        </p:nvSpPr>
        <p:spPr>
          <a:xfrm>
            <a:off x="5336275" y="3025441"/>
            <a:ext cx="3677100" cy="1742410"/>
          </a:xfrm>
          <a:prstGeom prst="roundRect">
            <a:avLst/>
          </a:prstGeom>
          <a:solidFill>
            <a:srgbClr val="FFFF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88725" y="3375949"/>
            <a:ext cx="895376" cy="126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74125" y="3533875"/>
            <a:ext cx="1446858" cy="8493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0D3A9C1-8DEE-34EF-BBF9-8CAAC1EB3FF4}"/>
              </a:ext>
            </a:extLst>
          </p:cNvPr>
          <p:cNvSpPr/>
          <p:nvPr/>
        </p:nvSpPr>
        <p:spPr>
          <a:xfrm>
            <a:off x="2233512" y="3206321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2;p14">
            <a:extLst>
              <a:ext uri="{FF2B5EF4-FFF2-40B4-BE49-F238E27FC236}">
                <a16:creationId xmlns:a16="http://schemas.microsoft.com/office/drawing/2014/main" id="{5FB6A1A7-380A-9CAB-F2A0-D00089190A35}"/>
              </a:ext>
            </a:extLst>
          </p:cNvPr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216DAF-35A9-C761-7409-F6F3D69EC24C}"/>
              </a:ext>
            </a:extLst>
          </p:cNvPr>
          <p:cNvSpPr/>
          <p:nvPr/>
        </p:nvSpPr>
        <p:spPr>
          <a:xfrm>
            <a:off x="5907006" y="948436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72;p14">
            <a:extLst>
              <a:ext uri="{FF2B5EF4-FFF2-40B4-BE49-F238E27FC236}">
                <a16:creationId xmlns:a16="http://schemas.microsoft.com/office/drawing/2014/main" id="{883F936E-FB69-F454-0D4B-E4CE7A0D81BB}"/>
              </a:ext>
            </a:extLst>
          </p:cNvPr>
          <p:cNvSpPr txBox="1"/>
          <p:nvPr/>
        </p:nvSpPr>
        <p:spPr>
          <a:xfrm>
            <a:off x="6560511" y="903115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11" name="Left-Right Arrow 10">
            <a:extLst>
              <a:ext uri="{FF2B5EF4-FFF2-40B4-BE49-F238E27FC236}">
                <a16:creationId xmlns:a16="http://schemas.microsoft.com/office/drawing/2014/main" id="{3F7DA45B-FD5D-0BBF-124D-9260061813B2}"/>
              </a:ext>
            </a:extLst>
          </p:cNvPr>
          <p:cNvSpPr/>
          <p:nvPr/>
        </p:nvSpPr>
        <p:spPr>
          <a:xfrm rot="2919976">
            <a:off x="4638613" y="2314131"/>
            <a:ext cx="1275409" cy="669633"/>
          </a:xfrm>
          <a:prstGeom prst="left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good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5"/>
          <p:cNvCxnSpPr/>
          <p:nvPr/>
        </p:nvCxnSpPr>
        <p:spPr>
          <a:xfrm>
            <a:off x="1923375" y="2611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5"/>
          <p:cNvCxnSpPr/>
          <p:nvPr/>
        </p:nvCxnSpPr>
        <p:spPr>
          <a:xfrm>
            <a:off x="1923375" y="735525"/>
            <a:ext cx="6884100" cy="17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5"/>
          <p:cNvCxnSpPr/>
          <p:nvPr/>
        </p:nvCxnSpPr>
        <p:spPr>
          <a:xfrm>
            <a:off x="1853850" y="48217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5"/>
          <p:cNvCxnSpPr/>
          <p:nvPr/>
        </p:nvCxnSpPr>
        <p:spPr>
          <a:xfrm flipH="1">
            <a:off x="5278500" y="269800"/>
            <a:ext cx="34800" cy="4542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5"/>
          <p:cNvSpPr txBox="1"/>
          <p:nvPr/>
        </p:nvSpPr>
        <p:spPr>
          <a:xfrm>
            <a:off x="2471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6122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4150" y="3293269"/>
            <a:ext cx="1743851" cy="133050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3315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6966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1;p14">
            <a:extLst>
              <a:ext uri="{FF2B5EF4-FFF2-40B4-BE49-F238E27FC236}">
                <a16:creationId xmlns:a16="http://schemas.microsoft.com/office/drawing/2014/main" id="{04B58B44-D26D-3507-5EE0-F867ED31ECB8}"/>
              </a:ext>
            </a:extLst>
          </p:cNvPr>
          <p:cNvSpPr/>
          <p:nvPr/>
        </p:nvSpPr>
        <p:spPr>
          <a:xfrm>
            <a:off x="130625" y="263638"/>
            <a:ext cx="261000" cy="4490700"/>
          </a:xfrm>
          <a:prstGeom prst="upArrow">
            <a:avLst>
              <a:gd name="adj1" fmla="val 50000"/>
              <a:gd name="adj2" fmla="val 50000"/>
            </a:avLst>
          </a:prstGeom>
          <a:gradFill flip="none" rotWithShape="1">
            <a:gsLst>
              <a:gs pos="0">
                <a:srgbClr val="FFFF00"/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rgbClr val="7030A0"/>
              </a:gs>
            </a:gsLst>
            <a:lin ang="16200000" scaled="1"/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62;p14">
            <a:extLst>
              <a:ext uri="{FF2B5EF4-FFF2-40B4-BE49-F238E27FC236}">
                <a16:creationId xmlns:a16="http://schemas.microsoft.com/office/drawing/2014/main" id="{47A5DAB6-DA70-DE62-3529-906FF168027C}"/>
              </a:ext>
            </a:extLst>
          </p:cNvPr>
          <p:cNvSpPr txBox="1"/>
          <p:nvPr/>
        </p:nvSpPr>
        <p:spPr>
          <a:xfrm>
            <a:off x="478800" y="265138"/>
            <a:ext cx="112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Complex</a:t>
            </a:r>
            <a:endParaRPr sz="1800" dirty="0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Google Shape;63;p14">
            <a:extLst>
              <a:ext uri="{FF2B5EF4-FFF2-40B4-BE49-F238E27FC236}">
                <a16:creationId xmlns:a16="http://schemas.microsoft.com/office/drawing/2014/main" id="{711B79F3-E903-E156-6D04-00651339A8D8}"/>
              </a:ext>
            </a:extLst>
          </p:cNvPr>
          <p:cNvSpPr txBox="1"/>
          <p:nvPr/>
        </p:nvSpPr>
        <p:spPr>
          <a:xfrm>
            <a:off x="295875" y="4167063"/>
            <a:ext cx="162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Fundamental,</a:t>
            </a:r>
            <a:b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</a:t>
            </a:r>
            <a:endParaRPr sz="1800" dirty="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4E1DC2D-BEBC-9711-A927-874466ECF485}"/>
              </a:ext>
            </a:extLst>
          </p:cNvPr>
          <p:cNvSpPr/>
          <p:nvPr/>
        </p:nvSpPr>
        <p:spPr>
          <a:xfrm>
            <a:off x="1599218" y="788349"/>
            <a:ext cx="3677100" cy="1742410"/>
          </a:xfrm>
          <a:prstGeom prst="roundRect">
            <a:avLst/>
          </a:prstGeom>
          <a:solidFill>
            <a:srgbClr val="7030A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3199" y="946636"/>
            <a:ext cx="1743849" cy="877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32475" y="1278430"/>
            <a:ext cx="1950350" cy="101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88725" y="3375949"/>
            <a:ext cx="895376" cy="126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74125" y="3533875"/>
            <a:ext cx="1446858" cy="8493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C4BF50-CC50-1E67-1880-3CBE3342FF0F}"/>
              </a:ext>
            </a:extLst>
          </p:cNvPr>
          <p:cNvSpPr/>
          <p:nvPr/>
        </p:nvSpPr>
        <p:spPr>
          <a:xfrm>
            <a:off x="5335575" y="771502"/>
            <a:ext cx="3677100" cy="1742410"/>
          </a:xfrm>
          <a:prstGeom prst="roundRect">
            <a:avLst/>
          </a:prstGeom>
          <a:solidFill>
            <a:srgbClr val="7030A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A0D046-752A-7B51-4437-20BD1DB073EF}"/>
              </a:ext>
            </a:extLst>
          </p:cNvPr>
          <p:cNvSpPr/>
          <p:nvPr/>
        </p:nvSpPr>
        <p:spPr>
          <a:xfrm>
            <a:off x="2233512" y="3206321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2;p14">
            <a:extLst>
              <a:ext uri="{FF2B5EF4-FFF2-40B4-BE49-F238E27FC236}">
                <a16:creationId xmlns:a16="http://schemas.microsoft.com/office/drawing/2014/main" id="{0E7AB2F2-89EE-C4C0-DEDC-3D52D6FD203D}"/>
              </a:ext>
            </a:extLst>
          </p:cNvPr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DDEF0D-DA06-F970-B867-52D33D4C6E62}"/>
              </a:ext>
            </a:extLst>
          </p:cNvPr>
          <p:cNvSpPr/>
          <p:nvPr/>
        </p:nvSpPr>
        <p:spPr>
          <a:xfrm>
            <a:off x="5907006" y="948436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2;p14">
            <a:extLst>
              <a:ext uri="{FF2B5EF4-FFF2-40B4-BE49-F238E27FC236}">
                <a16:creationId xmlns:a16="http://schemas.microsoft.com/office/drawing/2014/main" id="{59D9EB4D-292B-62DF-F644-C1C304E21329}"/>
              </a:ext>
            </a:extLst>
          </p:cNvPr>
          <p:cNvSpPr txBox="1"/>
          <p:nvPr/>
        </p:nvSpPr>
        <p:spPr>
          <a:xfrm>
            <a:off x="6560511" y="903115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A0436153-E5A3-A0F3-A10D-484B8A0E6484}"/>
              </a:ext>
            </a:extLst>
          </p:cNvPr>
          <p:cNvSpPr/>
          <p:nvPr/>
        </p:nvSpPr>
        <p:spPr>
          <a:xfrm>
            <a:off x="4645720" y="1278430"/>
            <a:ext cx="1275409" cy="669633"/>
          </a:xfrm>
          <a:prstGeom prst="left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HSS319</a:t>
            </a:r>
          </a:p>
        </p:txBody>
      </p:sp>
    </p:spTree>
    <p:extLst>
      <p:ext uri="{BB962C8B-B14F-4D97-AF65-F5344CB8AC3E}">
        <p14:creationId xmlns:p14="http://schemas.microsoft.com/office/powerpoint/2010/main" val="613579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5"/>
          <p:cNvCxnSpPr/>
          <p:nvPr/>
        </p:nvCxnSpPr>
        <p:spPr>
          <a:xfrm>
            <a:off x="1923375" y="2611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5"/>
          <p:cNvCxnSpPr/>
          <p:nvPr/>
        </p:nvCxnSpPr>
        <p:spPr>
          <a:xfrm>
            <a:off x="1923375" y="735525"/>
            <a:ext cx="6884100" cy="17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5"/>
          <p:cNvCxnSpPr/>
          <p:nvPr/>
        </p:nvCxnSpPr>
        <p:spPr>
          <a:xfrm>
            <a:off x="1853850" y="48217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5"/>
          <p:cNvCxnSpPr/>
          <p:nvPr/>
        </p:nvCxnSpPr>
        <p:spPr>
          <a:xfrm flipH="1">
            <a:off x="5278500" y="269800"/>
            <a:ext cx="34800" cy="4542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5"/>
          <p:cNvSpPr txBox="1"/>
          <p:nvPr/>
        </p:nvSpPr>
        <p:spPr>
          <a:xfrm>
            <a:off x="2471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6122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4150" y="3293269"/>
            <a:ext cx="1743851" cy="133050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3315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6966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1;p14">
            <a:extLst>
              <a:ext uri="{FF2B5EF4-FFF2-40B4-BE49-F238E27FC236}">
                <a16:creationId xmlns:a16="http://schemas.microsoft.com/office/drawing/2014/main" id="{04B58B44-D26D-3507-5EE0-F867ED31ECB8}"/>
              </a:ext>
            </a:extLst>
          </p:cNvPr>
          <p:cNvSpPr/>
          <p:nvPr/>
        </p:nvSpPr>
        <p:spPr>
          <a:xfrm>
            <a:off x="130625" y="263638"/>
            <a:ext cx="261000" cy="4490700"/>
          </a:xfrm>
          <a:prstGeom prst="upArrow">
            <a:avLst>
              <a:gd name="adj1" fmla="val 50000"/>
              <a:gd name="adj2" fmla="val 50000"/>
            </a:avLst>
          </a:prstGeom>
          <a:gradFill flip="none" rotWithShape="1">
            <a:gsLst>
              <a:gs pos="0">
                <a:srgbClr val="FFFF00"/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rgbClr val="7030A0"/>
              </a:gs>
            </a:gsLst>
            <a:lin ang="16200000" scaled="1"/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62;p14">
            <a:extLst>
              <a:ext uri="{FF2B5EF4-FFF2-40B4-BE49-F238E27FC236}">
                <a16:creationId xmlns:a16="http://schemas.microsoft.com/office/drawing/2014/main" id="{47A5DAB6-DA70-DE62-3529-906FF168027C}"/>
              </a:ext>
            </a:extLst>
          </p:cNvPr>
          <p:cNvSpPr txBox="1"/>
          <p:nvPr/>
        </p:nvSpPr>
        <p:spPr>
          <a:xfrm>
            <a:off x="478800" y="265138"/>
            <a:ext cx="112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Complex</a:t>
            </a:r>
            <a:endParaRPr sz="1800" dirty="0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Google Shape;63;p14">
            <a:extLst>
              <a:ext uri="{FF2B5EF4-FFF2-40B4-BE49-F238E27FC236}">
                <a16:creationId xmlns:a16="http://schemas.microsoft.com/office/drawing/2014/main" id="{711B79F3-E903-E156-6D04-00651339A8D8}"/>
              </a:ext>
            </a:extLst>
          </p:cNvPr>
          <p:cNvSpPr txBox="1"/>
          <p:nvPr/>
        </p:nvSpPr>
        <p:spPr>
          <a:xfrm>
            <a:off x="295875" y="4167063"/>
            <a:ext cx="162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Fundamental,</a:t>
            </a:r>
            <a:b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</a:t>
            </a:r>
            <a:endParaRPr sz="1800" dirty="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4E1DC2D-BEBC-9711-A927-874466ECF485}"/>
              </a:ext>
            </a:extLst>
          </p:cNvPr>
          <p:cNvSpPr/>
          <p:nvPr/>
        </p:nvSpPr>
        <p:spPr>
          <a:xfrm>
            <a:off x="1599218" y="788349"/>
            <a:ext cx="3677100" cy="1742410"/>
          </a:xfrm>
          <a:prstGeom prst="roundRect">
            <a:avLst/>
          </a:prstGeom>
          <a:solidFill>
            <a:srgbClr val="7030A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3199" y="946636"/>
            <a:ext cx="1743849" cy="877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32475" y="1278430"/>
            <a:ext cx="1950350" cy="10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C4BF50-CC50-1E67-1880-3CBE3342FF0F}"/>
              </a:ext>
            </a:extLst>
          </p:cNvPr>
          <p:cNvSpPr/>
          <p:nvPr/>
        </p:nvSpPr>
        <p:spPr>
          <a:xfrm>
            <a:off x="5335575" y="771502"/>
            <a:ext cx="3677100" cy="1742410"/>
          </a:xfrm>
          <a:prstGeom prst="roundRect">
            <a:avLst/>
          </a:prstGeom>
          <a:solidFill>
            <a:srgbClr val="7030A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DDEF0D-DA06-F970-B867-52D33D4C6E62}"/>
              </a:ext>
            </a:extLst>
          </p:cNvPr>
          <p:cNvSpPr/>
          <p:nvPr/>
        </p:nvSpPr>
        <p:spPr>
          <a:xfrm>
            <a:off x="5907006" y="948436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2;p14">
            <a:extLst>
              <a:ext uri="{FF2B5EF4-FFF2-40B4-BE49-F238E27FC236}">
                <a16:creationId xmlns:a16="http://schemas.microsoft.com/office/drawing/2014/main" id="{59D9EB4D-292B-62DF-F644-C1C304E21329}"/>
              </a:ext>
            </a:extLst>
          </p:cNvPr>
          <p:cNvSpPr txBox="1"/>
          <p:nvPr/>
        </p:nvSpPr>
        <p:spPr>
          <a:xfrm>
            <a:off x="6560511" y="903115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3258F7B-60C1-AB3A-6307-9EF1BCDFDD10}"/>
              </a:ext>
            </a:extLst>
          </p:cNvPr>
          <p:cNvSpPr/>
          <p:nvPr/>
        </p:nvSpPr>
        <p:spPr>
          <a:xfrm>
            <a:off x="5313300" y="3046166"/>
            <a:ext cx="3677100" cy="1742410"/>
          </a:xfrm>
          <a:prstGeom prst="roundRect">
            <a:avLst/>
          </a:prstGeom>
          <a:solidFill>
            <a:srgbClr val="FFFF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88725" y="3375949"/>
            <a:ext cx="895376" cy="126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74125" y="3533875"/>
            <a:ext cx="1446858" cy="84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F22EE47-77C3-76AB-C2A8-D199CA126AC6}"/>
              </a:ext>
            </a:extLst>
          </p:cNvPr>
          <p:cNvSpPr/>
          <p:nvPr/>
        </p:nvSpPr>
        <p:spPr>
          <a:xfrm>
            <a:off x="1584000" y="3060865"/>
            <a:ext cx="3677100" cy="1742410"/>
          </a:xfrm>
          <a:prstGeom prst="roundRect">
            <a:avLst/>
          </a:prstGeom>
          <a:solidFill>
            <a:srgbClr val="FFFF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A0D046-752A-7B51-4437-20BD1DB073EF}"/>
              </a:ext>
            </a:extLst>
          </p:cNvPr>
          <p:cNvSpPr/>
          <p:nvPr/>
        </p:nvSpPr>
        <p:spPr>
          <a:xfrm>
            <a:off x="2233512" y="3206321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2;p14">
            <a:extLst>
              <a:ext uri="{FF2B5EF4-FFF2-40B4-BE49-F238E27FC236}">
                <a16:creationId xmlns:a16="http://schemas.microsoft.com/office/drawing/2014/main" id="{0E7AB2F2-89EE-C4C0-DEDC-3D52D6FD203D}"/>
              </a:ext>
            </a:extLst>
          </p:cNvPr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CF4B2615-F912-D43B-09FA-64C6D8B5A2DD}"/>
              </a:ext>
            </a:extLst>
          </p:cNvPr>
          <p:cNvSpPr/>
          <p:nvPr/>
        </p:nvSpPr>
        <p:spPr>
          <a:xfrm>
            <a:off x="4645720" y="1278430"/>
            <a:ext cx="1275409" cy="669633"/>
          </a:xfrm>
          <a:prstGeom prst="left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Q2</a:t>
            </a:r>
          </a:p>
        </p:txBody>
      </p:sp>
      <p:sp>
        <p:nvSpPr>
          <p:cNvPr id="14" name="Left-Right Arrow 13">
            <a:extLst>
              <a:ext uri="{FF2B5EF4-FFF2-40B4-BE49-F238E27FC236}">
                <a16:creationId xmlns:a16="http://schemas.microsoft.com/office/drawing/2014/main" id="{76C76896-BAED-A2BB-65C2-7005E4423541}"/>
              </a:ext>
            </a:extLst>
          </p:cNvPr>
          <p:cNvSpPr/>
          <p:nvPr/>
        </p:nvSpPr>
        <p:spPr>
          <a:xfrm>
            <a:off x="4623395" y="3604815"/>
            <a:ext cx="1275409" cy="669633"/>
          </a:xfrm>
          <a:prstGeom prst="left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Q1</a:t>
            </a:r>
          </a:p>
        </p:txBody>
      </p:sp>
    </p:spTree>
    <p:extLst>
      <p:ext uri="{BB962C8B-B14F-4D97-AF65-F5344CB8AC3E}">
        <p14:creationId xmlns:p14="http://schemas.microsoft.com/office/powerpoint/2010/main" val="4065070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5"/>
          <p:cNvCxnSpPr/>
          <p:nvPr/>
        </p:nvCxnSpPr>
        <p:spPr>
          <a:xfrm>
            <a:off x="1923375" y="2611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5"/>
          <p:cNvCxnSpPr/>
          <p:nvPr/>
        </p:nvCxnSpPr>
        <p:spPr>
          <a:xfrm>
            <a:off x="1923375" y="735525"/>
            <a:ext cx="6884100" cy="17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5"/>
          <p:cNvCxnSpPr/>
          <p:nvPr/>
        </p:nvCxnSpPr>
        <p:spPr>
          <a:xfrm>
            <a:off x="1853850" y="48217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5"/>
          <p:cNvCxnSpPr/>
          <p:nvPr/>
        </p:nvCxnSpPr>
        <p:spPr>
          <a:xfrm flipH="1">
            <a:off x="5278500" y="269800"/>
            <a:ext cx="34800" cy="4542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5"/>
          <p:cNvSpPr txBox="1"/>
          <p:nvPr/>
        </p:nvSpPr>
        <p:spPr>
          <a:xfrm>
            <a:off x="2471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6122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4150" y="3293269"/>
            <a:ext cx="1743851" cy="133050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3315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6966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1;p14">
            <a:extLst>
              <a:ext uri="{FF2B5EF4-FFF2-40B4-BE49-F238E27FC236}">
                <a16:creationId xmlns:a16="http://schemas.microsoft.com/office/drawing/2014/main" id="{04B58B44-D26D-3507-5EE0-F867ED31ECB8}"/>
              </a:ext>
            </a:extLst>
          </p:cNvPr>
          <p:cNvSpPr/>
          <p:nvPr/>
        </p:nvSpPr>
        <p:spPr>
          <a:xfrm>
            <a:off x="130625" y="263638"/>
            <a:ext cx="261000" cy="4490700"/>
          </a:xfrm>
          <a:prstGeom prst="upArrow">
            <a:avLst>
              <a:gd name="adj1" fmla="val 50000"/>
              <a:gd name="adj2" fmla="val 50000"/>
            </a:avLst>
          </a:prstGeom>
          <a:gradFill flip="none" rotWithShape="1">
            <a:gsLst>
              <a:gs pos="0">
                <a:srgbClr val="FFFF00"/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rgbClr val="7030A0"/>
              </a:gs>
            </a:gsLst>
            <a:lin ang="16200000" scaled="1"/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62;p14">
            <a:extLst>
              <a:ext uri="{FF2B5EF4-FFF2-40B4-BE49-F238E27FC236}">
                <a16:creationId xmlns:a16="http://schemas.microsoft.com/office/drawing/2014/main" id="{47A5DAB6-DA70-DE62-3529-906FF168027C}"/>
              </a:ext>
            </a:extLst>
          </p:cNvPr>
          <p:cNvSpPr txBox="1"/>
          <p:nvPr/>
        </p:nvSpPr>
        <p:spPr>
          <a:xfrm>
            <a:off x="478800" y="265138"/>
            <a:ext cx="112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Complex</a:t>
            </a:r>
            <a:endParaRPr sz="1800" dirty="0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Google Shape;63;p14">
            <a:extLst>
              <a:ext uri="{FF2B5EF4-FFF2-40B4-BE49-F238E27FC236}">
                <a16:creationId xmlns:a16="http://schemas.microsoft.com/office/drawing/2014/main" id="{711B79F3-E903-E156-6D04-00651339A8D8}"/>
              </a:ext>
            </a:extLst>
          </p:cNvPr>
          <p:cNvSpPr txBox="1"/>
          <p:nvPr/>
        </p:nvSpPr>
        <p:spPr>
          <a:xfrm>
            <a:off x="295875" y="4167063"/>
            <a:ext cx="162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Fundamental,</a:t>
            </a:r>
            <a:b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</a:t>
            </a:r>
            <a:endParaRPr sz="1800" dirty="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4E1DC2D-BEBC-9711-A927-874466ECF485}"/>
              </a:ext>
            </a:extLst>
          </p:cNvPr>
          <p:cNvSpPr/>
          <p:nvPr/>
        </p:nvSpPr>
        <p:spPr>
          <a:xfrm>
            <a:off x="1599218" y="788349"/>
            <a:ext cx="3677100" cy="1742410"/>
          </a:xfrm>
          <a:prstGeom prst="roundRect">
            <a:avLst/>
          </a:prstGeom>
          <a:solidFill>
            <a:srgbClr val="7030A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3199" y="946636"/>
            <a:ext cx="1743849" cy="877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32475" y="1278430"/>
            <a:ext cx="1950350" cy="10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C4BF50-CC50-1E67-1880-3CBE3342FF0F}"/>
              </a:ext>
            </a:extLst>
          </p:cNvPr>
          <p:cNvSpPr/>
          <p:nvPr/>
        </p:nvSpPr>
        <p:spPr>
          <a:xfrm>
            <a:off x="5335575" y="771502"/>
            <a:ext cx="3677100" cy="1742410"/>
          </a:xfrm>
          <a:prstGeom prst="roundRect">
            <a:avLst/>
          </a:prstGeom>
          <a:solidFill>
            <a:srgbClr val="7030A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DDEF0D-DA06-F970-B867-52D33D4C6E62}"/>
              </a:ext>
            </a:extLst>
          </p:cNvPr>
          <p:cNvSpPr/>
          <p:nvPr/>
        </p:nvSpPr>
        <p:spPr>
          <a:xfrm>
            <a:off x="5907006" y="948436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2;p14">
            <a:extLst>
              <a:ext uri="{FF2B5EF4-FFF2-40B4-BE49-F238E27FC236}">
                <a16:creationId xmlns:a16="http://schemas.microsoft.com/office/drawing/2014/main" id="{59D9EB4D-292B-62DF-F644-C1C304E21329}"/>
              </a:ext>
            </a:extLst>
          </p:cNvPr>
          <p:cNvSpPr txBox="1"/>
          <p:nvPr/>
        </p:nvSpPr>
        <p:spPr>
          <a:xfrm>
            <a:off x="6560511" y="903115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3258F7B-60C1-AB3A-6307-9EF1BCDFDD10}"/>
              </a:ext>
            </a:extLst>
          </p:cNvPr>
          <p:cNvSpPr/>
          <p:nvPr/>
        </p:nvSpPr>
        <p:spPr>
          <a:xfrm>
            <a:off x="5313300" y="3046166"/>
            <a:ext cx="3677100" cy="1742410"/>
          </a:xfrm>
          <a:prstGeom prst="roundRect">
            <a:avLst/>
          </a:prstGeom>
          <a:solidFill>
            <a:srgbClr val="FFFF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88725" y="3375949"/>
            <a:ext cx="895376" cy="126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74125" y="3533875"/>
            <a:ext cx="1446858" cy="84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F22EE47-77C3-76AB-C2A8-D199CA126AC6}"/>
              </a:ext>
            </a:extLst>
          </p:cNvPr>
          <p:cNvSpPr/>
          <p:nvPr/>
        </p:nvSpPr>
        <p:spPr>
          <a:xfrm>
            <a:off x="1584000" y="3060865"/>
            <a:ext cx="3677100" cy="1742410"/>
          </a:xfrm>
          <a:prstGeom prst="roundRect">
            <a:avLst/>
          </a:prstGeom>
          <a:solidFill>
            <a:srgbClr val="FFFF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A0D046-752A-7B51-4437-20BD1DB073EF}"/>
              </a:ext>
            </a:extLst>
          </p:cNvPr>
          <p:cNvSpPr/>
          <p:nvPr/>
        </p:nvSpPr>
        <p:spPr>
          <a:xfrm>
            <a:off x="2233512" y="3206321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2;p14">
            <a:extLst>
              <a:ext uri="{FF2B5EF4-FFF2-40B4-BE49-F238E27FC236}">
                <a16:creationId xmlns:a16="http://schemas.microsoft.com/office/drawing/2014/main" id="{0E7AB2F2-89EE-C4C0-DEDC-3D52D6FD203D}"/>
              </a:ext>
            </a:extLst>
          </p:cNvPr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CF4B2615-F912-D43B-09FA-64C6D8B5A2DD}"/>
              </a:ext>
            </a:extLst>
          </p:cNvPr>
          <p:cNvSpPr/>
          <p:nvPr/>
        </p:nvSpPr>
        <p:spPr>
          <a:xfrm>
            <a:off x="4645720" y="1278430"/>
            <a:ext cx="1275409" cy="669633"/>
          </a:xfrm>
          <a:prstGeom prst="left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Q2</a:t>
            </a:r>
          </a:p>
        </p:txBody>
      </p:sp>
      <p:sp>
        <p:nvSpPr>
          <p:cNvPr id="14" name="Left-Right Arrow 13">
            <a:extLst>
              <a:ext uri="{FF2B5EF4-FFF2-40B4-BE49-F238E27FC236}">
                <a16:creationId xmlns:a16="http://schemas.microsoft.com/office/drawing/2014/main" id="{76C76896-BAED-A2BB-65C2-7005E4423541}"/>
              </a:ext>
            </a:extLst>
          </p:cNvPr>
          <p:cNvSpPr/>
          <p:nvPr/>
        </p:nvSpPr>
        <p:spPr>
          <a:xfrm>
            <a:off x="4623395" y="3604815"/>
            <a:ext cx="1275409" cy="669633"/>
          </a:xfrm>
          <a:prstGeom prst="left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D1933D-F408-F43E-FE6F-BC367D076DD7}"/>
              </a:ext>
            </a:extLst>
          </p:cNvPr>
          <p:cNvSpPr/>
          <p:nvPr/>
        </p:nvSpPr>
        <p:spPr>
          <a:xfrm>
            <a:off x="1584000" y="734500"/>
            <a:ext cx="7428675" cy="22771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Q1. From the perspective of AI, how do humans speak and write?</a:t>
            </a:r>
          </a:p>
        </p:txBody>
      </p:sp>
    </p:spTree>
    <p:extLst>
      <p:ext uri="{BB962C8B-B14F-4D97-AF65-F5344CB8AC3E}">
        <p14:creationId xmlns:p14="http://schemas.microsoft.com/office/powerpoint/2010/main" val="979148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5"/>
          <p:cNvCxnSpPr/>
          <p:nvPr/>
        </p:nvCxnSpPr>
        <p:spPr>
          <a:xfrm>
            <a:off x="1923375" y="2611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5"/>
          <p:cNvCxnSpPr/>
          <p:nvPr/>
        </p:nvCxnSpPr>
        <p:spPr>
          <a:xfrm>
            <a:off x="1923375" y="735525"/>
            <a:ext cx="6884100" cy="17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5"/>
          <p:cNvCxnSpPr/>
          <p:nvPr/>
        </p:nvCxnSpPr>
        <p:spPr>
          <a:xfrm>
            <a:off x="1853850" y="4821700"/>
            <a:ext cx="6884100" cy="174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5"/>
          <p:cNvCxnSpPr/>
          <p:nvPr/>
        </p:nvCxnSpPr>
        <p:spPr>
          <a:xfrm flipH="1">
            <a:off x="5278500" y="269800"/>
            <a:ext cx="34800" cy="4542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5"/>
          <p:cNvSpPr txBox="1"/>
          <p:nvPr/>
        </p:nvSpPr>
        <p:spPr>
          <a:xfrm>
            <a:off x="2471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6122675" y="257500"/>
            <a:ext cx="21888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AI’s language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4150" y="3293269"/>
            <a:ext cx="1743851" cy="133050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3315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6966575" y="2587061"/>
            <a:ext cx="501000" cy="412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1;p14">
            <a:extLst>
              <a:ext uri="{FF2B5EF4-FFF2-40B4-BE49-F238E27FC236}">
                <a16:creationId xmlns:a16="http://schemas.microsoft.com/office/drawing/2014/main" id="{04B58B44-D26D-3507-5EE0-F867ED31ECB8}"/>
              </a:ext>
            </a:extLst>
          </p:cNvPr>
          <p:cNvSpPr/>
          <p:nvPr/>
        </p:nvSpPr>
        <p:spPr>
          <a:xfrm>
            <a:off x="130625" y="263638"/>
            <a:ext cx="261000" cy="4490700"/>
          </a:xfrm>
          <a:prstGeom prst="upArrow">
            <a:avLst>
              <a:gd name="adj1" fmla="val 50000"/>
              <a:gd name="adj2" fmla="val 50000"/>
            </a:avLst>
          </a:prstGeom>
          <a:gradFill flip="none" rotWithShape="1">
            <a:gsLst>
              <a:gs pos="0">
                <a:srgbClr val="FFFF00"/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rgbClr val="7030A0"/>
              </a:gs>
            </a:gsLst>
            <a:lin ang="16200000" scaled="1"/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62;p14">
            <a:extLst>
              <a:ext uri="{FF2B5EF4-FFF2-40B4-BE49-F238E27FC236}">
                <a16:creationId xmlns:a16="http://schemas.microsoft.com/office/drawing/2014/main" id="{47A5DAB6-DA70-DE62-3529-906FF168027C}"/>
              </a:ext>
            </a:extLst>
          </p:cNvPr>
          <p:cNvSpPr txBox="1"/>
          <p:nvPr/>
        </p:nvSpPr>
        <p:spPr>
          <a:xfrm>
            <a:off x="478800" y="265138"/>
            <a:ext cx="1122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Complex</a:t>
            </a:r>
            <a:endParaRPr sz="1800" dirty="0">
              <a:solidFill>
                <a:srgbClr val="7030A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Google Shape;63;p14">
            <a:extLst>
              <a:ext uri="{FF2B5EF4-FFF2-40B4-BE49-F238E27FC236}">
                <a16:creationId xmlns:a16="http://schemas.microsoft.com/office/drawing/2014/main" id="{711B79F3-E903-E156-6D04-00651339A8D8}"/>
              </a:ext>
            </a:extLst>
          </p:cNvPr>
          <p:cNvSpPr txBox="1"/>
          <p:nvPr/>
        </p:nvSpPr>
        <p:spPr>
          <a:xfrm>
            <a:off x="295875" y="4167063"/>
            <a:ext cx="162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Fundamental,</a:t>
            </a:r>
            <a:b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800" dirty="0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</a:t>
            </a:r>
            <a:endParaRPr sz="1800" dirty="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4E1DC2D-BEBC-9711-A927-874466ECF485}"/>
              </a:ext>
            </a:extLst>
          </p:cNvPr>
          <p:cNvSpPr/>
          <p:nvPr/>
        </p:nvSpPr>
        <p:spPr>
          <a:xfrm>
            <a:off x="1599218" y="788349"/>
            <a:ext cx="3677100" cy="1742410"/>
          </a:xfrm>
          <a:prstGeom prst="roundRect">
            <a:avLst/>
          </a:prstGeom>
          <a:solidFill>
            <a:srgbClr val="7030A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3199" y="946636"/>
            <a:ext cx="1743849" cy="877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32475" y="1278430"/>
            <a:ext cx="1950350" cy="10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C4BF50-CC50-1E67-1880-3CBE3342FF0F}"/>
              </a:ext>
            </a:extLst>
          </p:cNvPr>
          <p:cNvSpPr/>
          <p:nvPr/>
        </p:nvSpPr>
        <p:spPr>
          <a:xfrm>
            <a:off x="5335575" y="771502"/>
            <a:ext cx="3677100" cy="1742410"/>
          </a:xfrm>
          <a:prstGeom prst="roundRect">
            <a:avLst/>
          </a:prstGeom>
          <a:solidFill>
            <a:srgbClr val="7030A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DDEF0D-DA06-F970-B867-52D33D4C6E62}"/>
              </a:ext>
            </a:extLst>
          </p:cNvPr>
          <p:cNvSpPr/>
          <p:nvPr/>
        </p:nvSpPr>
        <p:spPr>
          <a:xfrm>
            <a:off x="5907006" y="948436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2;p14">
            <a:extLst>
              <a:ext uri="{FF2B5EF4-FFF2-40B4-BE49-F238E27FC236}">
                <a16:creationId xmlns:a16="http://schemas.microsoft.com/office/drawing/2014/main" id="{59D9EB4D-292B-62DF-F644-C1C304E21329}"/>
              </a:ext>
            </a:extLst>
          </p:cNvPr>
          <p:cNvSpPr txBox="1"/>
          <p:nvPr/>
        </p:nvSpPr>
        <p:spPr>
          <a:xfrm>
            <a:off x="6560511" y="903115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3258F7B-60C1-AB3A-6307-9EF1BCDFDD10}"/>
              </a:ext>
            </a:extLst>
          </p:cNvPr>
          <p:cNvSpPr/>
          <p:nvPr/>
        </p:nvSpPr>
        <p:spPr>
          <a:xfrm>
            <a:off x="5313300" y="3046166"/>
            <a:ext cx="3677100" cy="1742410"/>
          </a:xfrm>
          <a:prstGeom prst="roundRect">
            <a:avLst/>
          </a:prstGeom>
          <a:solidFill>
            <a:srgbClr val="FFFF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88725" y="3375949"/>
            <a:ext cx="895376" cy="1261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74125" y="3533875"/>
            <a:ext cx="1446858" cy="84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F22EE47-77C3-76AB-C2A8-D199CA126AC6}"/>
              </a:ext>
            </a:extLst>
          </p:cNvPr>
          <p:cNvSpPr/>
          <p:nvPr/>
        </p:nvSpPr>
        <p:spPr>
          <a:xfrm>
            <a:off x="1584000" y="3060865"/>
            <a:ext cx="3677100" cy="1742410"/>
          </a:xfrm>
          <a:prstGeom prst="roundRect">
            <a:avLst/>
          </a:prstGeom>
          <a:solidFill>
            <a:srgbClr val="FFFF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A0D046-752A-7B51-4437-20BD1DB073EF}"/>
              </a:ext>
            </a:extLst>
          </p:cNvPr>
          <p:cNvSpPr/>
          <p:nvPr/>
        </p:nvSpPr>
        <p:spPr>
          <a:xfrm>
            <a:off x="2233512" y="3206321"/>
            <a:ext cx="2643285" cy="1466622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2;p14">
            <a:extLst>
              <a:ext uri="{FF2B5EF4-FFF2-40B4-BE49-F238E27FC236}">
                <a16:creationId xmlns:a16="http://schemas.microsoft.com/office/drawing/2014/main" id="{0E7AB2F2-89EE-C4C0-DEDC-3D52D6FD203D}"/>
              </a:ext>
            </a:extLst>
          </p:cNvPr>
          <p:cNvSpPr txBox="1"/>
          <p:nvPr/>
        </p:nvSpPr>
        <p:spPr>
          <a:xfrm>
            <a:off x="2887017" y="3161000"/>
            <a:ext cx="13581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FF0000"/>
                </a:solidFill>
              </a:rPr>
              <a:t>?</a:t>
            </a:r>
            <a:endParaRPr sz="7600" b="1" dirty="0">
              <a:solidFill>
                <a:srgbClr val="FF0000"/>
              </a:solidFill>
            </a:endParaRP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CF4B2615-F912-D43B-09FA-64C6D8B5A2DD}"/>
              </a:ext>
            </a:extLst>
          </p:cNvPr>
          <p:cNvSpPr/>
          <p:nvPr/>
        </p:nvSpPr>
        <p:spPr>
          <a:xfrm>
            <a:off x="4645720" y="1278430"/>
            <a:ext cx="1275409" cy="669633"/>
          </a:xfrm>
          <a:prstGeom prst="left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Q2</a:t>
            </a:r>
          </a:p>
        </p:txBody>
      </p:sp>
      <p:sp>
        <p:nvSpPr>
          <p:cNvPr id="14" name="Left-Right Arrow 13">
            <a:extLst>
              <a:ext uri="{FF2B5EF4-FFF2-40B4-BE49-F238E27FC236}">
                <a16:creationId xmlns:a16="http://schemas.microsoft.com/office/drawing/2014/main" id="{76C76896-BAED-A2BB-65C2-7005E4423541}"/>
              </a:ext>
            </a:extLst>
          </p:cNvPr>
          <p:cNvSpPr/>
          <p:nvPr/>
        </p:nvSpPr>
        <p:spPr>
          <a:xfrm>
            <a:off x="4623395" y="3604815"/>
            <a:ext cx="1275409" cy="669633"/>
          </a:xfrm>
          <a:prstGeom prst="left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CB7FC04-B5E5-FC24-2B0E-24D8532D5AF6}"/>
              </a:ext>
            </a:extLst>
          </p:cNvPr>
          <p:cNvSpPr/>
          <p:nvPr/>
        </p:nvSpPr>
        <p:spPr>
          <a:xfrm>
            <a:off x="1584000" y="2592625"/>
            <a:ext cx="7428675" cy="22771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Q2. From the perspective of humans, how does AI generate text?</a:t>
            </a:r>
          </a:p>
        </p:txBody>
      </p:sp>
    </p:spTree>
    <p:extLst>
      <p:ext uri="{BB962C8B-B14F-4D97-AF65-F5344CB8AC3E}">
        <p14:creationId xmlns:p14="http://schemas.microsoft.com/office/powerpoint/2010/main" val="3319128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4D79C87-728E-6283-5248-1F15955F7717}"/>
              </a:ext>
            </a:extLst>
          </p:cNvPr>
          <p:cNvSpPr txBox="1"/>
          <p:nvPr/>
        </p:nvSpPr>
        <p:spPr>
          <a:xfrm>
            <a:off x="2286000" y="2418359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www.llm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-vs-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human.com</a:t>
            </a:r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05086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127</Words>
  <Application>Microsoft Macintosh PowerPoint</Application>
  <PresentationFormat>On-screen Show (16:9)</PresentationFormat>
  <Paragraphs>52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Times New Roman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KANGHYEON KIM</cp:lastModifiedBy>
  <cp:revision>2</cp:revision>
  <dcterms:modified xsi:type="dcterms:W3CDTF">2023-12-03T07:41:49Z</dcterms:modified>
</cp:coreProperties>
</file>